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71" r:id="rId2"/>
    <p:sldId id="258" r:id="rId3"/>
    <p:sldId id="259" r:id="rId4"/>
    <p:sldId id="273" r:id="rId5"/>
    <p:sldId id="261" r:id="rId6"/>
    <p:sldId id="262" r:id="rId7"/>
    <p:sldId id="274" r:id="rId8"/>
    <p:sldId id="264" r:id="rId9"/>
    <p:sldId id="265" r:id="rId10"/>
    <p:sldId id="272" r:id="rId11"/>
    <p:sldId id="268" r:id="rId12"/>
    <p:sldId id="27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20"/>
    <p:restoredTop sz="94710"/>
  </p:normalViewPr>
  <p:slideViewPr>
    <p:cSldViewPr snapToGrid="0">
      <p:cViewPr varScale="1">
        <p:scale>
          <a:sx n="113" d="100"/>
          <a:sy n="113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93AF96-B14F-2640-958F-93EAC19615F9}" type="datetimeFigureOut">
              <a:rPr lang="en-US" smtClean="0"/>
              <a:t>5/20/25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8F5286-4A95-A644-A6CF-932E39757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229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F5286-4A95-A644-A6CF-932E397575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183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55D76-F26E-F303-BCA2-AF55B8C320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AAB2B4-9364-A690-8AB4-7E0B74211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888CF-505F-12BA-8C8B-196AD8CFD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EF6E-B128-1641-9A55-9D8613E5F481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4AB1F-89D2-1FC7-6173-7120A89F1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F37B3-87E7-C22A-19E9-C8AB779C0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8EA72-EF80-C64C-9B14-0E2A497E9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810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EBFF9-9ED8-E8A6-5B6E-86981A3D4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C86F6C-F2B8-EF5F-97EA-2CE33C0F76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4EE49-ECB1-ED48-6B03-FC0FF75B6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EF6E-B128-1641-9A55-9D8613E5F481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A80D2-C3F5-6552-4903-B49936EC9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627E9-A1A9-60B1-F7F6-FDDC18F59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8EA72-EF80-C64C-9B14-0E2A497E9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658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D6B417-AE5F-9BF7-BBA0-E463B9E29E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E862AE-7954-7BD3-0244-65178841D1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C13B6-9F1D-6A17-3545-6ECA2AB64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EF6E-B128-1641-9A55-9D8613E5F481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78523-5E82-539D-8FA4-40E57BA05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20D11-64B5-7771-D6E4-18E31A826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8EA72-EF80-C64C-9B14-0E2A497E9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37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7EC9B-D890-68B0-F3D6-587F0F985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4A961-A86E-CC42-A1D7-E77451DAC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95473-956F-077C-6056-9C433AFE5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EF6E-B128-1641-9A55-9D8613E5F481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473A8-1B60-4477-A83F-D4BBBAE58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B2B5D-BDB8-53F0-3E54-4975633C5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8EA72-EF80-C64C-9B14-0E2A497E9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22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9CEBE-49A0-33BD-C3D1-BBCCC1325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7F3CAA-149E-1B12-734A-0F8CFE1F4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680E2-7450-109C-179A-87B763D6A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EF6E-B128-1641-9A55-9D8613E5F481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F8C3C-D983-3157-59FB-E88E1928C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CB323-2451-7858-2724-3ABFCA126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8EA72-EF80-C64C-9B14-0E2A497E9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85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97E8A-DB3B-ACFC-2847-8EB1CEED0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8784A-FBC5-EEE1-50EA-3DADC0461D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B58E40-29D7-BDE3-1766-D8473A3E4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7982D9-4E1B-ABE1-BCC8-59147E920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EF6E-B128-1641-9A55-9D8613E5F481}" type="datetimeFigureOut">
              <a:rPr lang="en-US" smtClean="0"/>
              <a:t>5/20/25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4F8B6A-236F-94D5-C856-E2587B832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795C4-A64F-FD8A-82FD-C6F40C93C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8EA72-EF80-C64C-9B14-0E2A497E9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514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71ABD-FE09-01A0-8945-D046FF300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B4187-90CA-3DF8-786E-B18721D90A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B70A60-3284-70CE-8C03-7527D7CCA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2617FE-2DB7-BC45-884E-2C168A3621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3EC83A-669E-34D3-3616-1E8D30354C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B7F447-FE17-ECC7-F996-43D3FBA94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EF6E-B128-1641-9A55-9D8613E5F481}" type="datetimeFigureOut">
              <a:rPr lang="en-US" smtClean="0"/>
              <a:t>5/20/25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4701D2-EA28-C3C4-11A6-9484781F5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CFC9C8-4BCA-389E-5F11-0883D0F45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8EA72-EF80-C64C-9B14-0E2A497E9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961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9A986-E3D0-BD3A-15C6-ED8F2D2CE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6736ED-D176-49BF-0A22-33DD8963B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EF6E-B128-1641-9A55-9D8613E5F481}" type="datetimeFigureOut">
              <a:rPr lang="en-US" smtClean="0"/>
              <a:t>5/20/25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39943-89C0-1062-ADA5-93D1F2FAB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AA0D10-D0C7-8F4A-7D7B-139937423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8EA72-EF80-C64C-9B14-0E2A497E9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36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20B392-9086-6BFD-0DC1-35534A2BC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EF6E-B128-1641-9A55-9D8613E5F481}" type="datetimeFigureOut">
              <a:rPr lang="en-US" smtClean="0"/>
              <a:t>5/20/25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144AA1-3A8F-4496-72E9-DAB331F54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B6D3D-7909-2FCC-E992-3CCFA2A68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8EA72-EF80-C64C-9B14-0E2A497E9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687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BBA6E-5ED0-776C-5F4C-08284171C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2DE39-2BD5-8768-0B0E-890A64188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4755D5-9BA5-F90D-90E1-25992C982E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80E6A1-DEE5-F784-692B-C2E242A22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EF6E-B128-1641-9A55-9D8613E5F481}" type="datetimeFigureOut">
              <a:rPr lang="en-US" smtClean="0"/>
              <a:t>5/20/25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BC8413-4C00-0475-9532-7C216E357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2C2305-642A-6BBC-9A7E-F5D51FA7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8EA72-EF80-C64C-9B14-0E2A497E9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22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CFA74-49E1-683D-4F99-418FE1E8B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AD4B7D-49E6-DA23-244C-1FADF57EC9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9F214D-0742-03C8-D3B3-7EDD1600F6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E749A7-D6CB-E302-F46E-FD9DC4DFE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EF6E-B128-1641-9A55-9D8613E5F481}" type="datetimeFigureOut">
              <a:rPr lang="en-US" smtClean="0"/>
              <a:t>5/20/25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F62ECB-E257-1DA8-3F35-BFAC49605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BA9D6-EACF-2295-76AB-B11201CEC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8EA72-EF80-C64C-9B14-0E2A497E9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30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819A02-D110-2966-2F66-C35B37269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95AC7-8289-F0F8-D0F2-ECBEC1EF3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2C1B9-CB8A-35A0-F7EE-5FB5A1FF6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46EF6E-B128-1641-9A55-9D8613E5F481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4026F-D4B5-20E3-C094-2D92B85B75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EF4FF-1AC5-A036-5542-860770AC9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28EA72-EF80-C64C-9B14-0E2A497E9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561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4be.cochrane.org/blog/2015/07/24/nominal-ordinal-numerical-variables/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d/3.0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docs" TargetMode="External"/><Relationship Id="rId7" Type="http://schemas.openxmlformats.org/officeDocument/2006/relationships/hyperlink" Target="https://cloud.google.com/bigquery/docs" TargetMode="External"/><Relationship Id="rId2" Type="http://schemas.openxmlformats.org/officeDocument/2006/relationships/hyperlink" Target="https://www.data.gov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park.apache.org/docs/latest/sql-programming-guide.html" TargetMode="External"/><Relationship Id="rId5" Type="http://schemas.openxmlformats.org/officeDocument/2006/relationships/hyperlink" Target="https://cwiki.apache.org/confluence/display/Hive/Home" TargetMode="External"/><Relationship Id="rId4" Type="http://schemas.openxmlformats.org/officeDocument/2006/relationships/hyperlink" Target="https://openrefine.org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092257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urancetimes.co.uk/news/broker-steps-in-with-alternative-solution-for-alpha-policyholders/1431590.article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xfuel.com/en/free-photo-ibixf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ambabheg/53399904492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AC1364A-3E3D-4F0D-8776-78AF3A270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78D3475-E9DD-7F46-0410-049A3ED235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98003" y="612251"/>
            <a:ext cx="6655124" cy="1285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BICYCLE ACCIDENTS PREVENTION PROJECT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707976-AFD6-2451-2F60-66C969C940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75" y="0"/>
            <a:ext cx="3653546" cy="3907536"/>
          </a:xfrm>
          <a:prstGeom prst="rect">
            <a:avLst/>
          </a:prstGeom>
        </p:spPr>
      </p:pic>
      <p:sp>
        <p:nvSpPr>
          <p:cNvPr id="25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7494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Video 8" descr="Bike Chain">
            <a:extLst>
              <a:ext uri="{FF2B5EF4-FFF2-40B4-BE49-F238E27FC236}">
                <a16:creationId xmlns:a16="http://schemas.microsoft.com/office/drawing/2014/main" id="{901D8A2A-F64A-A8F9-4722-5D8352E6B9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r="-1" b="258"/>
          <a:stretch/>
        </p:blipFill>
        <p:spPr>
          <a:xfrm>
            <a:off x="447557" y="4149598"/>
            <a:ext cx="3740893" cy="2098802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19446949-8622-A8B1-E269-902B7F6C88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1769" y="2480056"/>
            <a:ext cx="6919856" cy="4048760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 Name</a:t>
            </a:r>
          </a:p>
          <a:p>
            <a:r>
              <a:rPr lang="en-US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Pedal Proof Bicycle Accident Prevention Project 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en-US" sz="2200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</a:t>
            </a:r>
          </a:p>
          <a:p>
            <a:r>
              <a:rPr lang="en-US" sz="2200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Engineering Group Members</a:t>
            </a:r>
          </a:p>
          <a:p>
            <a:r>
              <a:rPr lang="en-US" sz="22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Yogesh Meka,</a:t>
            </a:r>
          </a:p>
          <a:p>
            <a:r>
              <a:rPr lang="en-US" sz="22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Teja Sai Srinivas </a:t>
            </a:r>
            <a:r>
              <a:rPr lang="en-US" sz="22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Kunisetty</a:t>
            </a:r>
            <a:r>
              <a:rPr lang="en-US" sz="22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r>
              <a:rPr lang="en-US" sz="22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Divyasree</a:t>
            </a:r>
            <a:r>
              <a:rPr lang="en-US" sz="22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Pithani</a:t>
            </a:r>
            <a:r>
              <a:rPr lang="en-US" sz="22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r>
              <a:rPr lang="en-US" sz="22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Siva Karthik </a:t>
            </a:r>
            <a:r>
              <a:rPr lang="en-US" sz="22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Sangaraju</a:t>
            </a:r>
            <a:r>
              <a:rPr lang="en-US" sz="22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r>
              <a:rPr lang="en-US" sz="22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Pranavi </a:t>
            </a:r>
            <a:r>
              <a:rPr lang="en-US" sz="22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Battula</a:t>
            </a:r>
            <a:r>
              <a:rPr lang="en-US" sz="22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r>
              <a:rPr lang="en-US" sz="22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Sai Bhargav </a:t>
            </a:r>
            <a:r>
              <a:rPr lang="en-US" sz="22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Dasaraju</a:t>
            </a:r>
            <a:endParaRPr lang="en-US" sz="22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19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65"/>
    </mc:Choice>
    <mc:Fallback xmlns="">
      <p:transition spd="slow" advTm="220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" objId="9"/>
        <p14:playEvt time="10143" objId="9"/>
        <p14:playEvt time="20232" objId="9"/>
        <p14:stopEvt time="22027" objId="9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3FA237-0F51-F4B7-73DA-CC782DEB5A04}"/>
              </a:ext>
            </a:extLst>
          </p:cNvPr>
          <p:cNvSpPr txBox="1"/>
          <p:nvPr/>
        </p:nvSpPr>
        <p:spPr>
          <a:xfrm>
            <a:off x="1200150" y="1143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0921902-DE72-32A0-30E2-66C0DBF01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681038"/>
            <a:ext cx="5448300" cy="5495924"/>
          </a:xfrm>
        </p:spPr>
        <p:txBody>
          <a:bodyPr>
            <a:normAutofit/>
          </a:bodyPr>
          <a:lstStyle/>
          <a:p>
            <a:pPr marL="0" indent="0"/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Next Steps: Analysis, Visualization, &amp; Interpretation</a:t>
            </a:r>
            <a:br>
              <a:rPr lang="en-US" sz="2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 the data engineering team, we have built a clean and reliable data infrastructure for the project.</a:t>
            </a:r>
            <a:br>
              <a:rPr lang="en-US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datasets are ready for deep analysis, visualization, and interpretation using tools like Tableau.</a:t>
            </a:r>
            <a:br>
              <a:rPr lang="en-US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8B76AAC-918B-249C-E5AD-50B6F09AC3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17754" y="1512332"/>
            <a:ext cx="5750804" cy="440031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0E36CB-676A-C2A0-B20B-7850F79029F2}"/>
              </a:ext>
            </a:extLst>
          </p:cNvPr>
          <p:cNvSpPr txBox="1"/>
          <p:nvPr/>
        </p:nvSpPr>
        <p:spPr>
          <a:xfrm>
            <a:off x="5717754" y="5912644"/>
            <a:ext cx="57508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s4be.cochrane.org/blog/2015/07/24/nominal-ordinal-numerical-variables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d/3.0/"/>
              </a:rPr>
              <a:t>CC BY-ND</a:t>
            </a:r>
            <a:endParaRPr lang="en-US" sz="9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FAED9-093E-0999-9B71-D6F1132156EA}"/>
              </a:ext>
            </a:extLst>
          </p:cNvPr>
          <p:cNvSpPr txBox="1"/>
          <p:nvPr/>
        </p:nvSpPr>
        <p:spPr>
          <a:xfrm>
            <a:off x="10250906" y="6374606"/>
            <a:ext cx="927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Sai Teja</a:t>
            </a:r>
          </a:p>
        </p:txBody>
      </p:sp>
    </p:spTree>
    <p:extLst>
      <p:ext uri="{BB962C8B-B14F-4D97-AF65-F5344CB8AC3E}">
        <p14:creationId xmlns:p14="http://schemas.microsoft.com/office/powerpoint/2010/main" val="337118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1B914-7F4F-05EB-5C80-213FBEF3E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632" y="365126"/>
            <a:ext cx="11113168" cy="741780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45254-CFAD-88AB-4FD8-D517D549A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2" y="1106906"/>
            <a:ext cx="11819823" cy="5070057"/>
          </a:xfrm>
        </p:spPr>
        <p:txBody>
          <a:bodyPr>
            <a:normAutofit/>
          </a:bodyPr>
          <a:lstStyle/>
          <a:p>
            <a:r>
              <a:rPr lang="en-US" sz="22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Data.gov</a:t>
            </a:r>
            <a:r>
              <a:rPr lang="en-US" sz="22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(n.d.). </a:t>
            </a:r>
            <a:r>
              <a:rPr lang="en-US" sz="2200" i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The home of the U.S. Government’s open data</a:t>
            </a:r>
            <a:r>
              <a:rPr lang="en-US" sz="22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U.S. General Services Administration. Retrieved April 28, 2025, from </a:t>
            </a:r>
            <a:r>
              <a:rPr lang="en-US" sz="22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  <a:hlinkClick r:id="rId2" tooltip="https://www.data.gov/"/>
              </a:rPr>
              <a:t>https://www.data.gov/</a:t>
            </a:r>
            <a:r>
              <a:rPr lang="en-US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/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Google Cloud. (n.d.). </a:t>
            </a:r>
            <a:r>
              <a:rPr lang="en-US" sz="2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Google Cloud Platform documentation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Retrieved April 28, 2025,</a:t>
            </a:r>
          </a:p>
          <a:p>
            <a:pPr marL="0" marR="0" indent="0">
              <a:buNone/>
            </a:pP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en-US" sz="22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  <a:hlinkClick r:id="rId3" tooltip="https://cloud.google.com/docs"/>
              </a:rPr>
              <a:t>https://cloud.google.com/docs</a:t>
            </a:r>
            <a:endParaRPr lang="en-US" sz="2200" u="sng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Yu Gothic Light" panose="020B0300000000000000" pitchFamily="34" charset="-128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OpenRefine. (n.d.). </a:t>
            </a:r>
            <a:r>
              <a:rPr lang="en-US" sz="2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OpenRefine: A free, open-source tool for cleaning and transforming data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   Retrieved April    28,2025, from </a:t>
            </a:r>
            <a:r>
              <a:rPr lang="en-US" sz="22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  <a:hlinkClick r:id="rId4" tooltip="https://openrefine.org/"/>
              </a:rPr>
              <a:t>https://openrefine.org/</a:t>
            </a:r>
            <a:endParaRPr lang="en-US" sz="2200" u="sng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Yu Gothic Light" panose="020B0300000000000000" pitchFamily="34" charset="-128"/>
              <a:cs typeface="Times New Roman" panose="02020603050405020304" pitchFamily="18" charset="0"/>
            </a:endParaRPr>
          </a:p>
          <a:p>
            <a:pPr marL="0" marR="0"/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Apache Hive. (n.d.). </a:t>
            </a:r>
            <a:r>
              <a:rPr lang="en-US" sz="2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Apache Hive documentation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The Apache Software Foundation.</a:t>
            </a:r>
          </a:p>
          <a:p>
            <a:pPr marL="0" marR="0" indent="0">
              <a:buNone/>
            </a:pP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Retrieved April 28, 2025, 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 </a:t>
            </a:r>
            <a:r>
              <a:rPr lang="en-US" sz="22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  <a:hlinkClick r:id="rId5" tooltip="https://cwiki.apache.org/confluence/display/hive/home"/>
              </a:rPr>
              <a:t>https://cwiki.apache.org/confluence/display/Hive/Home</a:t>
            </a:r>
            <a:endParaRPr lang="en-US" sz="2200" u="sng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Yu Gothic Light" panose="020B0300000000000000" pitchFamily="34" charset="-128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Apache Spark. (n.d.). </a:t>
            </a:r>
            <a:r>
              <a:rPr lang="en-US" sz="2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Spark SQL, </a:t>
            </a:r>
            <a:r>
              <a:rPr lang="en-US" sz="22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DataFrames</a:t>
            </a:r>
            <a:r>
              <a:rPr lang="en-US" sz="2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Datasets Guide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The Apache     Software Foundation. Retrieved April 28,2025, from </a:t>
            </a:r>
            <a:r>
              <a:rPr lang="en-US" sz="22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  <a:hlinkClick r:id="rId6" tooltip="https://spark.apache.org/docs/latest/sql-programming-guide.html"/>
              </a:rPr>
              <a:t>https://spark.apache.org/docs/latest/sql-programming-guide.html</a:t>
            </a:r>
            <a:endParaRPr lang="en-US" sz="2200" u="sng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Yu Gothic Light" panose="020B0300000000000000" pitchFamily="34" charset="-128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Google Cloud. (n.d.). </a:t>
            </a:r>
            <a:r>
              <a:rPr lang="en-US" sz="2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BigQuery documentation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Retrieved April 28, 2025, from </a:t>
            </a:r>
            <a:r>
              <a:rPr lang="en-US" sz="22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hlinkClick r:id="rId7" tooltip="https://cloud.google.com/bigquery/docs"/>
              </a:rPr>
              <a:t>https://cloud.google.com/bigquery/docs</a:t>
            </a:r>
            <a:endParaRPr lang="en-US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65D3B3-5A55-4847-938B-34CEDD04E616}"/>
              </a:ext>
            </a:extLst>
          </p:cNvPr>
          <p:cNvSpPr txBox="1"/>
          <p:nvPr/>
        </p:nvSpPr>
        <p:spPr>
          <a:xfrm>
            <a:off x="8835992" y="6176963"/>
            <a:ext cx="2704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Siva Karthik &amp; Divyasree</a:t>
            </a:r>
          </a:p>
        </p:txBody>
      </p:sp>
    </p:spTree>
    <p:extLst>
      <p:ext uri="{BB962C8B-B14F-4D97-AF65-F5344CB8AC3E}">
        <p14:creationId xmlns:p14="http://schemas.microsoft.com/office/powerpoint/2010/main" val="543218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58730-3B12-829A-F787-3A4BD3518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Bonus: Next Steps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F37D0E-8D35-9D68-BCC8-8D2F667038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94560"/>
            <a:ext cx="3932237" cy="3674428"/>
          </a:xfrm>
        </p:spPr>
        <p:txBody>
          <a:bodyPr>
            <a:normAutofit fontScale="92500" lnSpcReduction="10000"/>
          </a:bodyPr>
          <a:lstStyle/>
          <a:p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identified high-risk regions and conditions for cyclists by looking at crash records by borough, contributing factors, vehicle types, and crash timing.</a:t>
            </a:r>
          </a:p>
          <a:p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 of all the boroughs, our data showed that Brooklyn has the most bike accidents.</a:t>
            </a:r>
          </a:p>
          <a:p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Better traffic management, better bike lane planning, and focused public awareness campaigns are just a few of the safety efforts that will be fueled by these findings.</a:t>
            </a:r>
          </a:p>
          <a:p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03061FC-204B-DE4E-DFC5-CB917CB3D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716097"/>
            <a:ext cx="6172200" cy="49716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06AD51-EE4E-C160-B7E7-D16C0ECDB834}"/>
              </a:ext>
            </a:extLst>
          </p:cNvPr>
          <p:cNvSpPr txBox="1"/>
          <p:nvPr/>
        </p:nvSpPr>
        <p:spPr>
          <a:xfrm>
            <a:off x="9095875" y="6333423"/>
            <a:ext cx="263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Siva Karthik &amp; Bhargav</a:t>
            </a:r>
          </a:p>
        </p:txBody>
      </p:sp>
    </p:spTree>
    <p:extLst>
      <p:ext uri="{BB962C8B-B14F-4D97-AF65-F5344CB8AC3E}">
        <p14:creationId xmlns:p14="http://schemas.microsoft.com/office/powerpoint/2010/main" val="1742628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-up of a bike seat in laneway">
            <a:extLst>
              <a:ext uri="{FF2B5EF4-FFF2-40B4-BE49-F238E27FC236}">
                <a16:creationId xmlns:a16="http://schemas.microsoft.com/office/drawing/2014/main" id="{D6E60100-D11C-811E-34A0-F73ECE7EE0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84" r="-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F6A275-5A49-45CF-4AB0-2A05CD409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100" b="1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BICYCLE ACCIDENTS </a:t>
            </a:r>
            <a:r>
              <a:rPr lang="en-US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PREVENTION PROJECT</a:t>
            </a:r>
            <a:endParaRPr lang="en-US" sz="3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681018-2FFB-5AF7-CA87-8E250D2ED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  <a:p>
            <a:pPr marL="0" indent="0">
              <a:buNone/>
            </a:pPr>
            <a:r>
              <a:rPr lang="en-US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• Proposed Solution</a:t>
            </a:r>
          </a:p>
          <a:p>
            <a:pPr marL="0" indent="0">
              <a:buNone/>
            </a:pPr>
            <a:r>
              <a:rPr lang="en-US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• Generation</a:t>
            </a:r>
          </a:p>
          <a:p>
            <a:pPr marL="0" indent="0">
              <a:buNone/>
            </a:pPr>
            <a:r>
              <a:rPr lang="en-US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• Collection</a:t>
            </a:r>
          </a:p>
          <a:p>
            <a:pPr marL="0" indent="0">
              <a:buNone/>
            </a:pPr>
            <a:r>
              <a:rPr lang="en-US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• Processing</a:t>
            </a:r>
          </a:p>
          <a:p>
            <a:pPr marL="0" indent="0">
              <a:buNone/>
            </a:pPr>
            <a:r>
              <a:rPr lang="en-US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• Storage</a:t>
            </a:r>
          </a:p>
          <a:p>
            <a:pPr marL="0" indent="0">
              <a:buNone/>
            </a:pPr>
            <a:r>
              <a:rPr lang="en-US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• Management</a:t>
            </a:r>
          </a:p>
          <a:p>
            <a:pPr marL="0" indent="0">
              <a:buNone/>
            </a:pPr>
            <a:r>
              <a:rPr lang="en-US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• Next Steps: Analysis, Visualization, &amp; Interpretation</a:t>
            </a:r>
          </a:p>
          <a:p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842A48-D009-54F6-5A03-D80C3A240B97}"/>
              </a:ext>
            </a:extLst>
          </p:cNvPr>
          <p:cNvSpPr txBox="1"/>
          <p:nvPr/>
        </p:nvSpPr>
        <p:spPr>
          <a:xfrm>
            <a:off x="9928819" y="6304548"/>
            <a:ext cx="2098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Yogesh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Meka</a:t>
            </a:r>
          </a:p>
        </p:txBody>
      </p:sp>
    </p:spTree>
    <p:extLst>
      <p:ext uri="{BB962C8B-B14F-4D97-AF65-F5344CB8AC3E}">
        <p14:creationId xmlns:p14="http://schemas.microsoft.com/office/powerpoint/2010/main" val="344165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596"/>
    </mc:Choice>
    <mc:Fallback xmlns="">
      <p:transition spd="slow" advTm="3559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38268E-647E-00E3-CAAB-4371E6A7F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333248"/>
            <a:ext cx="11018520" cy="151587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sz="46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6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6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000" b="1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br>
              <a:rPr lang="en-US" sz="46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6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26D4C47C-0EAF-4600-CAD9-100F4EBDB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 marL="0" indent="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Unsafe street conditions, careless drivers, and a dearth of designated bike lanes are the main causes of collisions.</a:t>
            </a: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collisions frequently cause fatalities or severe injuries, endangering the lives of riders.</a:t>
            </a: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order to promote healthier, sustainable mobility and make our streets safer, these issues must be resolved.</a:t>
            </a:r>
          </a:p>
        </p:txBody>
      </p:sp>
      <p:pic>
        <p:nvPicPr>
          <p:cNvPr id="8" name="Content Placeholder 7" descr="A person riding a bicycle&#10;&#10;AI-generated content may be incorrect.">
            <a:extLst>
              <a:ext uri="{FF2B5EF4-FFF2-40B4-BE49-F238E27FC236}">
                <a16:creationId xmlns:a16="http://schemas.microsoft.com/office/drawing/2014/main" id="{C2A5F1BF-86D1-AB50-E694-4E1B6E4DD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35784" b="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33E929-06A3-2C79-37E9-53CD6AE8E829}"/>
              </a:ext>
            </a:extLst>
          </p:cNvPr>
          <p:cNvSpPr txBox="1"/>
          <p:nvPr/>
        </p:nvSpPr>
        <p:spPr>
          <a:xfrm>
            <a:off x="9731141" y="6312713"/>
            <a:ext cx="19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Yogesh</a:t>
            </a:r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Meka</a:t>
            </a:r>
          </a:p>
        </p:txBody>
      </p:sp>
    </p:spTree>
    <p:extLst>
      <p:ext uri="{BB962C8B-B14F-4D97-AF65-F5344CB8AC3E}">
        <p14:creationId xmlns:p14="http://schemas.microsoft.com/office/powerpoint/2010/main" val="180344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30"/>
    </mc:Choice>
    <mc:Fallback xmlns="">
      <p:transition spd="slow" advTm="3343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F5B469-994F-3E71-DEF5-67063210C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1D6763B-9A0E-3D77-164F-5A1590C898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242DE3-34DD-DACC-CA89-4408D4162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Autofit/>
          </a:bodyPr>
          <a:lstStyle/>
          <a:p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</a:t>
            </a:r>
          </a:p>
        </p:txBody>
      </p:sp>
      <p:sp>
        <p:nvSpPr>
          <p:cNvPr id="28" name="sketch line">
            <a:extLst>
              <a:ext uri="{FF2B5EF4-FFF2-40B4-BE49-F238E27FC236}">
                <a16:creationId xmlns:a16="http://schemas.microsoft.com/office/drawing/2014/main" id="{7A0DE66E-3400-CFDB-2DC0-AD4EE5BE5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1598DF6-9658-0031-0DB3-C255E030B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group of data engineers took the lead in the battle to improve bike safety.</a:t>
            </a: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suggested applying data engineering expertise to construct a clever, cloud-based framework that would reveal latent trends in collisions and assist communities, cyclists, and municipal planners in making streets safer.</a:t>
            </a:r>
          </a:p>
        </p:txBody>
      </p:sp>
      <p:pic>
        <p:nvPicPr>
          <p:cNvPr id="12" name="Content Placeholder 11" descr="A hand holding a light bulb over a cube&#10;&#10;AI-generated content may be incorrect.">
            <a:extLst>
              <a:ext uri="{FF2B5EF4-FFF2-40B4-BE49-F238E27FC236}">
                <a16:creationId xmlns:a16="http://schemas.microsoft.com/office/drawing/2014/main" id="{1947F8A2-39E9-4778-9899-0EDD7E837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99048" y="1736720"/>
            <a:ext cx="5458968" cy="33845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7DAD0-1B5E-6F02-A922-ED788F09C6CF}"/>
              </a:ext>
            </a:extLst>
          </p:cNvPr>
          <p:cNvSpPr txBox="1"/>
          <p:nvPr/>
        </p:nvSpPr>
        <p:spPr>
          <a:xfrm>
            <a:off x="9975543" y="6208776"/>
            <a:ext cx="1694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Siva Karthik</a:t>
            </a:r>
          </a:p>
        </p:txBody>
      </p:sp>
    </p:spTree>
    <p:extLst>
      <p:ext uri="{BB962C8B-B14F-4D97-AF65-F5344CB8AC3E}">
        <p14:creationId xmlns:p14="http://schemas.microsoft.com/office/powerpoint/2010/main" val="3405321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3D4A4E-8968-AAB8-2724-3796F3D63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Generation</a:t>
            </a:r>
          </a:p>
        </p:txBody>
      </p:sp>
      <p:sp>
        <p:nvSpPr>
          <p:cNvPr id="3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90F70CA-CD3E-4C02-8320-CE436E3713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order to address the issue of bicycle accidents, we have located publicly accessible data sources.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San Diego police collision reports (related to pedal cyclists) 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Tempe, Arizona crash data report information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Records of cyclist crashes from the open data site in New York City</a:t>
            </a:r>
          </a:p>
        </p:txBody>
      </p:sp>
      <p:pic>
        <p:nvPicPr>
          <p:cNvPr id="29" name="Content Placeholder 28" descr="A person lying on the ground next to a bicycle&#10;&#10;AI-generated content may be incorrect.">
            <a:extLst>
              <a:ext uri="{FF2B5EF4-FFF2-40B4-BE49-F238E27FC236}">
                <a16:creationId xmlns:a16="http://schemas.microsoft.com/office/drawing/2014/main" id="{DCDD1694-D8FE-0401-22E4-A56F38BB9A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4370" r="8428" b="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5C8F62-F6F6-2402-C772-F11CA386D716}"/>
              </a:ext>
            </a:extLst>
          </p:cNvPr>
          <p:cNvSpPr txBox="1"/>
          <p:nvPr/>
        </p:nvSpPr>
        <p:spPr>
          <a:xfrm>
            <a:off x="10751420" y="6217340"/>
            <a:ext cx="1289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Pranavi</a:t>
            </a:r>
          </a:p>
        </p:txBody>
      </p:sp>
    </p:spTree>
    <p:extLst>
      <p:ext uri="{BB962C8B-B14F-4D97-AF65-F5344CB8AC3E}">
        <p14:creationId xmlns:p14="http://schemas.microsoft.com/office/powerpoint/2010/main" val="2816733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F795445-0309-96D9-6262-592FFF614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8229430E-9DEE-89E0-16AB-3E7BDFEFC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03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datasets were successfully gathered: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Pedal cyclist collision records from San Diego's open data portal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Detailed crash report data from Tempe's city database 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 safety records of cycling crash incidences from New York City.</a:t>
            </a:r>
          </a:p>
        </p:txBody>
      </p:sp>
      <p:pic>
        <p:nvPicPr>
          <p:cNvPr id="10" name="Content Placeholder 9" descr="A group of bicycles parked on a sidewalk&#10;&#10;AI-generated content may be incorrect.">
            <a:extLst>
              <a:ext uri="{FF2B5EF4-FFF2-40B4-BE49-F238E27FC236}">
                <a16:creationId xmlns:a16="http://schemas.microsoft.com/office/drawing/2014/main" id="{94D75AEE-2F3F-4E48-43CF-3FA0A5DEA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320" r="1172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5C17E0-CCA4-4EE4-40EF-DFB4AAC608CB}"/>
              </a:ext>
            </a:extLst>
          </p:cNvPr>
          <p:cNvSpPr txBox="1"/>
          <p:nvPr/>
        </p:nvSpPr>
        <p:spPr>
          <a:xfrm>
            <a:off x="9894576" y="6657945"/>
            <a:ext cx="2297424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flickr.com/photos/ambabheg/53399904492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CE0DE2-C300-58C8-0594-487E9239060A}"/>
              </a:ext>
            </a:extLst>
          </p:cNvPr>
          <p:cNvSpPr txBox="1"/>
          <p:nvPr/>
        </p:nvSpPr>
        <p:spPr>
          <a:xfrm>
            <a:off x="10501162" y="6103942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Pranavi</a:t>
            </a:r>
          </a:p>
        </p:txBody>
      </p:sp>
    </p:spTree>
    <p:extLst>
      <p:ext uri="{BB962C8B-B14F-4D97-AF65-F5344CB8AC3E}">
        <p14:creationId xmlns:p14="http://schemas.microsoft.com/office/powerpoint/2010/main" val="4112504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73916-43D6-9E84-D038-C49C20E33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</a:t>
            </a:r>
            <a:endParaRPr lang="en-US" sz="5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D90468-8380-F007-BFBC-2966B8147BA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utilized OpenRefine to clean up the crash records because the data we gathered wasn't entirely clean.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ensure accurate analysis, we eliminated unwanted  columns, fixed outliers, and standardized field formats.</a:t>
            </a:r>
          </a:p>
          <a:p>
            <a:endParaRPr lang="en-US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075EE5E-AC7C-E94B-648D-5727D4A34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7600" y="1371601"/>
            <a:ext cx="6736080" cy="44973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9BA6C8-9755-4EE8-DFB7-2F02784D3DF8}"/>
              </a:ext>
            </a:extLst>
          </p:cNvPr>
          <p:cNvSpPr txBox="1"/>
          <p:nvPr/>
        </p:nvSpPr>
        <p:spPr>
          <a:xfrm>
            <a:off x="9971772" y="62852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Divyasree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830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7271A-DCD4-1E52-6139-7F0578378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</a:t>
            </a:r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FCD84D3-318C-4BD3-F128-52EB7D1BAB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2025" y="1426394"/>
            <a:ext cx="6688455" cy="426320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F3C3F3-720F-1305-F928-0013B57BB2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35200"/>
            <a:ext cx="3932237" cy="3633788"/>
          </a:xfrm>
        </p:spPr>
        <p:txBody>
          <a:bodyPr/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preferred cloud provider is Google Cloud Platform (GCP), and every processed data file is safely kept in a GCP bucket.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storage configuration guarantees the bicycle crash datasets' safe management, scalability, and ease of access.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F6BEA1-977C-B131-B90A-CA6159269A3F}"/>
              </a:ext>
            </a:extLst>
          </p:cNvPr>
          <p:cNvSpPr txBox="1"/>
          <p:nvPr/>
        </p:nvSpPr>
        <p:spPr>
          <a:xfrm>
            <a:off x="9923646" y="6323798"/>
            <a:ext cx="1665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Bhargav</a:t>
            </a:r>
          </a:p>
        </p:txBody>
      </p:sp>
    </p:spTree>
    <p:extLst>
      <p:ext uri="{BB962C8B-B14F-4D97-AF65-F5344CB8AC3E}">
        <p14:creationId xmlns:p14="http://schemas.microsoft.com/office/powerpoint/2010/main" val="3643808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0A230A-BDD8-A2B9-5F71-7FF8B4229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913" y="502920"/>
            <a:ext cx="4077341" cy="146304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5400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</a:p>
        </p:txBody>
      </p:sp>
      <p:sp>
        <p:nvSpPr>
          <p:cNvPr id="34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714413-0C34-EA61-6B38-5F001A9C2D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4295" y="308472"/>
            <a:ext cx="6894576" cy="16574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Google Cloud Platform tools and services allow us to manage our data seamlessly.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are using BigQuery, Spark, and Hive to query, process, and organize the datasets for further analysis.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20" name="Content Placeholder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13FF975-5047-8E6B-BCCE-B8535FB49E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937" y="2011680"/>
            <a:ext cx="10287444" cy="42386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001E9C-E113-7F86-1F5B-00377F47DDFA}"/>
              </a:ext>
            </a:extLst>
          </p:cNvPr>
          <p:cNvSpPr txBox="1"/>
          <p:nvPr/>
        </p:nvSpPr>
        <p:spPr>
          <a:xfrm>
            <a:off x="9519385" y="6369478"/>
            <a:ext cx="1703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Teja</a:t>
            </a:r>
          </a:p>
        </p:txBody>
      </p:sp>
    </p:spTree>
    <p:extLst>
      <p:ext uri="{BB962C8B-B14F-4D97-AF65-F5344CB8AC3E}">
        <p14:creationId xmlns:p14="http://schemas.microsoft.com/office/powerpoint/2010/main" val="676213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37f4b8a2-ad4f-41b5-9a91-284d2cc38f56}" enabled="1" method="Standard" siteId="{70de1992-07c6-480f-a318-a1afcba03983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1219</TotalTime>
  <Words>777</Words>
  <Application>Microsoft Macintosh PowerPoint</Application>
  <PresentationFormat>Widescreen</PresentationFormat>
  <Paragraphs>76</Paragraphs>
  <Slides>12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Times New Roman</vt:lpstr>
      <vt:lpstr>Office Theme</vt:lpstr>
      <vt:lpstr>BICYCLE ACCIDENTS PREVENTION PROJECT</vt:lpstr>
      <vt:lpstr>BICYCLE ACCIDENTS PREVENTION PROJECT</vt:lpstr>
      <vt:lpstr>   Overview </vt:lpstr>
      <vt:lpstr>Proposed Solution</vt:lpstr>
      <vt:lpstr>Generation</vt:lpstr>
      <vt:lpstr>Collection</vt:lpstr>
      <vt:lpstr>Processing</vt:lpstr>
      <vt:lpstr>Storage</vt:lpstr>
      <vt:lpstr>Management</vt:lpstr>
      <vt:lpstr>Next Steps: Analysis, Visualization, &amp; Interpretation  As the data engineering team, we have built a clean and reliable data infrastructure for the project.  The datasets are ready for deep analysis, visualization, and interpretation using tools like Tableau. </vt:lpstr>
      <vt:lpstr>References</vt:lpstr>
      <vt:lpstr>Bonus: 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Sangaraju, Siva Karthik</dc:creator>
  <cp:lastModifiedBy>Meka, Yogesh</cp:lastModifiedBy>
  <cp:revision>11</cp:revision>
  <dcterms:created xsi:type="dcterms:W3CDTF">2025-04-27T19:03:13Z</dcterms:created>
  <dcterms:modified xsi:type="dcterms:W3CDTF">2025-05-20T07:26:27Z</dcterms:modified>
</cp:coreProperties>
</file>